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1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2" r:id="rId24"/>
    <p:sldId id="283" r:id="rId25"/>
    <p:sldId id="284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2FD638-E643-4EDE-8922-44D49DFB406E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7E8F74-6102-4D59-964D-2894B60F2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81200"/>
            <a:ext cx="5723468" cy="1828090"/>
          </a:xfrm>
        </p:spPr>
        <p:txBody>
          <a:bodyPr>
            <a:normAutofit/>
          </a:bodyPr>
          <a:lstStyle/>
          <a:p>
            <a:r>
              <a:rPr lang="sr-Cyrl-RS" sz="8000" dirty="0" smtClean="0"/>
              <a:t>Историја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Хеленизам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352800" y="4419600"/>
            <a:ext cx="2057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205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Cyrl-RS" dirty="0" smtClean="0"/>
              <a:t>Битка код Гаугамеле</a:t>
            </a:r>
            <a:r>
              <a:rPr lang="sr-Latn-RS" dirty="0" smtClean="0"/>
              <a:t>           </a:t>
            </a:r>
            <a:r>
              <a:rPr lang="sr-Cyrl-RS" dirty="0" smtClean="0"/>
              <a:t>(331</a:t>
            </a:r>
            <a:r>
              <a:rPr lang="sr-Latn-RS" dirty="0" smtClean="0"/>
              <a:t> </a:t>
            </a:r>
            <a:r>
              <a:rPr lang="sr-Cyrl-RS" dirty="0" smtClean="0"/>
              <a:t>г.п.н.е)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dirty="0" smtClean="0"/>
              <a:t>-Потом  је на ред дошао и Еипат, и тада је дочекан као ослободилац.</a:t>
            </a:r>
          </a:p>
          <a:p>
            <a:pPr marL="0" indent="0">
              <a:buNone/>
            </a:pPr>
            <a:r>
              <a:rPr lang="sr-Cyrl-RS" dirty="0" smtClean="0"/>
              <a:t>-Из долине Нила запутио се на исток јер је сазнао да је персијски цар Дарије у Месопотамији сакупио велику војску.</a:t>
            </a:r>
          </a:p>
          <a:p>
            <a:pPr marL="0" indent="0">
              <a:buNone/>
            </a:pPr>
            <a:endParaRPr lang="sr-Cyrl-R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-</a:t>
            </a:r>
            <a:r>
              <a:rPr lang="sr-Cyrl-RS" dirty="0" smtClean="0">
                <a:solidFill>
                  <a:srgbClr val="FF0000"/>
                </a:solidFill>
              </a:rPr>
              <a:t>Македонске и персијске трупе судариле су се у боју код </a:t>
            </a:r>
            <a:r>
              <a:rPr lang="sr-Cyrl-RS" b="1" dirty="0" smtClean="0"/>
              <a:t>Гаугамеле 331.г.п.н.е.</a:t>
            </a:r>
          </a:p>
          <a:p>
            <a:pPr marL="0" indent="0">
              <a:buNone/>
            </a:pPr>
            <a:r>
              <a:rPr lang="sr-Cyrl-RS" dirty="0" smtClean="0"/>
              <a:t>-Извори бележе да се најжешћа борба водила у средишту персијске војске око Дарија.</a:t>
            </a:r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2921849" y="5162550"/>
            <a:ext cx="2019300" cy="1695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Потпис Александра</a:t>
            </a:r>
          </a:p>
          <a:p>
            <a:pPr algn="ctr"/>
            <a:r>
              <a:rPr lang="sr-Cyrl-RS" dirty="0" smtClean="0"/>
              <a:t>Великог-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26628"/>
            <a:ext cx="2286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625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Александров поход на Индију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-Александар је желео да настави поход ка истоку и да преко Индије дође до обала </a:t>
            </a:r>
            <a:r>
              <a:rPr lang="sr-Cyrl-RS" dirty="0"/>
              <a:t>и</a:t>
            </a:r>
            <a:r>
              <a:rPr lang="sr-Cyrl-RS" dirty="0" smtClean="0"/>
              <a:t>ндијског океана. </a:t>
            </a:r>
            <a:r>
              <a:rPr lang="sr-Cyrl-RS" dirty="0" smtClean="0">
                <a:solidFill>
                  <a:srgbClr val="FF0000"/>
                </a:solidFill>
              </a:rPr>
              <a:t>Александар је покорио краљевства у сливу реке Инд 326..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solidFill>
            <a:srgbClr val="00B0F0"/>
          </a:solidFill>
        </p:spPr>
        <p:txBody>
          <a:bodyPr>
            <a:normAutofit fontScale="92500"/>
          </a:bodyPr>
          <a:lstStyle/>
          <a:p>
            <a:r>
              <a:rPr lang="sr-Cyrl-RS" dirty="0" smtClean="0"/>
              <a:t>Сем тога млади краљ је знао да га на обали Ганга очекује огромна војска. </a:t>
            </a:r>
            <a:r>
              <a:rPr lang="sr-Cyrl-RS" dirty="0" smtClean="0">
                <a:solidFill>
                  <a:srgbClr val="FF0000"/>
                </a:solidFill>
              </a:rPr>
              <a:t>Због тога је одлучио да се заустави и врати на запад, у </a:t>
            </a:r>
            <a:r>
              <a:rPr lang="sr-Cyrl-RS" b="1" dirty="0" smtClean="0"/>
              <a:t>Вавилон. </a:t>
            </a:r>
            <a:r>
              <a:rPr lang="sr-Cyrl-RS" dirty="0" smtClean="0">
                <a:solidFill>
                  <a:srgbClr val="FF0000"/>
                </a:solidFill>
              </a:rPr>
              <a:t>Овај град изабрао је за своју престоницу.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809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Поход на Индију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55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490027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Александрова држава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Александрова држава простирала се на 3 континента: Европе, Азије и Африке. Обухватала је многе разнородне народе (Македонце, Грке, Персијанце, Египћане и Индијце)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337560" cy="3605212"/>
          </a:xfrm>
        </p:spPr>
        <p:txBody>
          <a:bodyPr/>
          <a:lstStyle/>
          <a:p>
            <a:r>
              <a:rPr lang="sr-Cyrl-RS" dirty="0" smtClean="0"/>
              <a:t>Најпознатији град је био</a:t>
            </a:r>
            <a:r>
              <a:rPr lang="sr-Cyrl-RS" b="1" dirty="0" smtClean="0"/>
              <a:t>: Александрија у Египту,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rgbClr val="FF0000"/>
                </a:solidFill>
              </a:rPr>
              <a:t>на ушћу Нила у Средоземно море, основан 331.г.п.н.е.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641" y="4572000"/>
            <a:ext cx="3486150" cy="181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3046234" y="5170438"/>
            <a:ext cx="2133600" cy="15144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Остатци Античке</a:t>
            </a:r>
          </a:p>
          <a:p>
            <a:pPr algn="ctr"/>
            <a:r>
              <a:rPr lang="sr-Cyrl-RS" dirty="0" smtClean="0"/>
              <a:t>Александрије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069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61153" y="786192"/>
            <a:ext cx="3278341" cy="538647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sr-Cyrl-RS" sz="2000" dirty="0" smtClean="0"/>
              <a:t>-Александар је нарочито настојао да га Персијанци прихвате као свог владара.</a:t>
            </a:r>
          </a:p>
          <a:p>
            <a:r>
              <a:rPr lang="sr-Cyrl-RS" sz="2000" dirty="0" smtClean="0"/>
              <a:t>-Прихватио је њихове обичаје и начин одевања.</a:t>
            </a:r>
          </a:p>
          <a:p>
            <a:r>
              <a:rPr lang="sr-Cyrl-RS" sz="2000" dirty="0" smtClean="0"/>
              <a:t>-Поред тога </a:t>
            </a:r>
            <a:r>
              <a:rPr lang="sr-Cyrl-RS" sz="2000" dirty="0" smtClean="0">
                <a:solidFill>
                  <a:srgbClr val="FF0000"/>
                </a:solidFill>
              </a:rPr>
              <a:t>оженио се персијском принцезом Роксаном.</a:t>
            </a:r>
          </a:p>
          <a:p>
            <a:r>
              <a:rPr lang="sr-Cyrl-RS" sz="2000" b="1" dirty="0" smtClean="0"/>
              <a:t>-Бракове са Персијанкама склопили су и његови пријатељи и војсковође 324.г.п.н.е.</a:t>
            </a:r>
          </a:p>
          <a:p>
            <a:r>
              <a:rPr lang="sr-Cyrl-RS" sz="2000" b="1" dirty="0" smtClean="0">
                <a:solidFill>
                  <a:srgbClr val="FF0000"/>
                </a:solidFill>
              </a:rPr>
              <a:t>Каснија поколења су то називала „свадбом Европе и Азије“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3886199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4930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65245" cy="1202485"/>
          </a:xfrm>
        </p:spPr>
        <p:txBody>
          <a:bodyPr/>
          <a:lstStyle/>
          <a:p>
            <a:r>
              <a:rPr lang="sr-Cyrl-RS" b="1" dirty="0" smtClean="0"/>
              <a:t>Александрова држава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476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858000" cy="106680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Распад Александрове државе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3584448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dirty="0" smtClean="0"/>
              <a:t>-</a:t>
            </a:r>
            <a:r>
              <a:rPr lang="sr-Cyrl-RS" dirty="0" smtClean="0">
                <a:solidFill>
                  <a:srgbClr val="FF0000"/>
                </a:solidFill>
              </a:rPr>
              <a:t>Александар је умро </a:t>
            </a:r>
            <a:r>
              <a:rPr lang="sr-Cyrl-RS" b="1" dirty="0" smtClean="0"/>
              <a:t>323.г.п.н.е.</a:t>
            </a:r>
            <a:r>
              <a:rPr lang="sr-Cyrl-RS" dirty="0" smtClean="0">
                <a:solidFill>
                  <a:srgbClr val="FF0000"/>
                </a:solidFill>
              </a:rPr>
              <a:t> у Вавилону. </a:t>
            </a:r>
            <a:r>
              <a:rPr lang="sr-Cyrl-RS" dirty="0" smtClean="0"/>
              <a:t>Његова држава га је надживела за једва неколико деценија. Пунолетних наследника македонског престола није било, стога се међу Александровим војсковођама распламсала беспоштедна борба за власт.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sr-Cyrl-RS" dirty="0" smtClean="0"/>
              <a:t>Њен исход био је распад </a:t>
            </a:r>
            <a:r>
              <a:rPr lang="sr-Cyrl-RS" dirty="0" smtClean="0">
                <a:solidFill>
                  <a:srgbClr val="FF0000"/>
                </a:solidFill>
              </a:rPr>
              <a:t>Александровог царства на три државе: </a:t>
            </a:r>
            <a:r>
              <a:rPr lang="sr-Cyrl-RS" b="1" dirty="0" smtClean="0">
                <a:solidFill>
                  <a:srgbClr val="FF0000"/>
                </a:solidFill>
              </a:rPr>
              <a:t>Македонију, Сирију, Египат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/>
          <a:lstStyle/>
          <a:p>
            <a:r>
              <a:rPr lang="sr-Cyrl-RS" b="1" dirty="0" smtClean="0"/>
              <a:t>Распад државе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399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395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Смрт Александра Великог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1"/>
            <a:ext cx="7619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981326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6553200" y="2305916"/>
            <a:ext cx="1905000" cy="15811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Гробница</a:t>
            </a:r>
          </a:p>
          <a:p>
            <a:pPr algn="ctr"/>
            <a:r>
              <a:rPr lang="sr-Cyrl-RS" dirty="0" smtClean="0"/>
              <a:t>Александра</a:t>
            </a:r>
          </a:p>
          <a:p>
            <a:pPr algn="ctr"/>
            <a:r>
              <a:rPr lang="sr-Cyrl-RS" dirty="0" smtClean="0"/>
              <a:t>Великог</a:t>
            </a:r>
          </a:p>
        </p:txBody>
      </p:sp>
    </p:spTree>
    <p:extLst>
      <p:ext uri="{BB962C8B-B14F-4D97-AF65-F5344CB8AC3E}">
        <p14:creationId xmlns:p14="http://schemas.microsoft.com/office/powerpoint/2010/main" xmlns="" val="347835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11120" y="1424212"/>
            <a:ext cx="3048891" cy="4900563"/>
          </a:xfrm>
        </p:spPr>
        <p:txBody>
          <a:bodyPr>
            <a:normAutofit fontScale="92500" lnSpcReduction="10000"/>
          </a:bodyPr>
          <a:lstStyle/>
          <a:p>
            <a:r>
              <a:rPr lang="sr-Cyrl-RS" sz="2200" dirty="0" smtClean="0"/>
              <a:t>-Александрову државу  надживела је хеленистичка култура </a:t>
            </a:r>
          </a:p>
          <a:p>
            <a:r>
              <a:rPr lang="sr-Cyrl-RS" sz="2200" dirty="0" smtClean="0"/>
              <a:t>-</a:t>
            </a:r>
            <a:r>
              <a:rPr lang="sr-Cyrl-RS" sz="2200" dirty="0" smtClean="0">
                <a:solidFill>
                  <a:srgbClr val="FF0000"/>
                </a:solidFill>
              </a:rPr>
              <a:t>Она је представљала спој хеленске културе и културе народа Старог истока.</a:t>
            </a:r>
          </a:p>
          <a:p>
            <a:r>
              <a:rPr lang="sr-Cyrl-RS" sz="2200" dirty="0" smtClean="0"/>
              <a:t>-Грци и Македонци су, у градове некадашњег персијског царства, </a:t>
            </a:r>
            <a:r>
              <a:rPr lang="sr-Cyrl-RS" sz="2200" dirty="0"/>
              <a:t>д</a:t>
            </a:r>
            <a:r>
              <a:rPr lang="sr-Cyrl-RS" sz="2200" dirty="0" smtClean="0"/>
              <a:t>онели грчки језик и обичаје. Од Персијанаца и других народа прихватили су нове обичаје и сасвим други начин живота.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371600" y="609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2600" b="1" dirty="0" smtClean="0">
                <a:solidFill>
                  <a:prstClr val="black"/>
                </a:solidFill>
              </a:rPr>
              <a:t>-</a:t>
            </a:r>
            <a:r>
              <a:rPr lang="sr-Cyrl-RS" sz="2600" b="1" dirty="0" smtClean="0">
                <a:solidFill>
                  <a:srgbClr val="FF0000"/>
                </a:solidFill>
              </a:rPr>
              <a:t>Хеленистичка </a:t>
            </a:r>
            <a:r>
              <a:rPr lang="sr-Cyrl-RS" sz="2600" b="1" dirty="0">
                <a:solidFill>
                  <a:srgbClr val="FF0000"/>
                </a:solidFill>
              </a:rPr>
              <a:t>култура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35094"/>
            <a:ext cx="3581400" cy="49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596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817" y="860952"/>
            <a:ext cx="6965245" cy="1202485"/>
          </a:xfrm>
        </p:spPr>
        <p:txBody>
          <a:bodyPr/>
          <a:lstStyle/>
          <a:p>
            <a:r>
              <a:rPr lang="sr-Cyrl-RS" b="1" i="1" dirty="0" smtClean="0">
                <a:latin typeface="Calibri" pitchFamily="34" charset="0"/>
                <a:cs typeface="Calibri" pitchFamily="34" charset="0"/>
              </a:rPr>
              <a:t>Шта </a:t>
            </a:r>
            <a:r>
              <a:rPr lang="sr-Cyrl-RS" b="1" i="1" dirty="0" smtClean="0">
                <a:latin typeface="Calibri" pitchFamily="34" charset="0"/>
                <a:cs typeface="Calibri" pitchFamily="34" charset="0"/>
              </a:rPr>
              <a:t>је Хеленизам</a:t>
            </a:r>
            <a:r>
              <a:rPr lang="sr-Cyrl-RS" b="1" i="1" dirty="0" smtClean="0">
                <a:latin typeface="+mn-lt"/>
              </a:rPr>
              <a:t>?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3950799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</a:rPr>
              <a:t>Хеленизам је </a:t>
            </a:r>
            <a:r>
              <a:rPr lang="sr-Cyrl-RS" sz="3200" dirty="0" smtClean="0">
                <a:solidFill>
                  <a:srgbClr val="FF0000"/>
                </a:solidFill>
              </a:rPr>
              <a:t>раздобље које је у историји на човечанство оставило неизбрисив траг.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480460" cy="4129087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раздобље које је почело владавином македонског краља Александра Великог и трајало до римског освајања последње хеленистичне државе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-Египта 31.г.п.н.е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11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70732" y="788709"/>
            <a:ext cx="3064827" cy="477334"/>
          </a:xfrm>
        </p:spPr>
        <p:txBody>
          <a:bodyPr/>
          <a:lstStyle/>
          <a:p>
            <a:r>
              <a:rPr lang="sr-Cyrl-RS" b="1" dirty="0" smtClean="0"/>
              <a:t>Религија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27147" y="1219812"/>
            <a:ext cx="3048891" cy="4504519"/>
          </a:xfrm>
        </p:spPr>
        <p:txBody>
          <a:bodyPr/>
          <a:lstStyle/>
          <a:p>
            <a:r>
              <a:rPr lang="sr-Cyrl-RS" dirty="0" smtClean="0"/>
              <a:t>-Преплитање грчких и источњачких утицаја донело је значајне новине на пољу религије.</a:t>
            </a:r>
          </a:p>
          <a:p>
            <a:r>
              <a:rPr lang="sr-Cyrl-RS" dirty="0" smtClean="0"/>
              <a:t>-Од источних народа преузет је обичај да се </a:t>
            </a:r>
            <a:r>
              <a:rPr lang="sr-Cyrl-RS" dirty="0"/>
              <a:t>в</a:t>
            </a:r>
            <a:r>
              <a:rPr lang="sr-Cyrl-RS" dirty="0" smtClean="0"/>
              <a:t>ладари поштују као Богови.</a:t>
            </a:r>
          </a:p>
          <a:p>
            <a:r>
              <a:rPr lang="sr-Cyrl-RS" dirty="0" smtClean="0"/>
              <a:t>-Хеленизам је донео и спајање грчких богова са божанствима народа Старог истока .</a:t>
            </a:r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907472" y="4267200"/>
            <a:ext cx="1835727" cy="198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На </a:t>
            </a:r>
            <a:r>
              <a:rPr lang="sr-Cyrl-RS" sz="1400" dirty="0" smtClean="0"/>
              <a:t>пример Бог Сарапис, је имао особине грчког Бога Зевса, а египатског Озириса</a:t>
            </a:r>
            <a:endParaRPr 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752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42830"/>
            <a:ext cx="3505200" cy="247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382" y="692726"/>
            <a:ext cx="1911927" cy="253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875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7597" y="864903"/>
            <a:ext cx="3064827" cy="553522"/>
          </a:xfrm>
        </p:spPr>
        <p:txBody>
          <a:bodyPr/>
          <a:lstStyle/>
          <a:p>
            <a:r>
              <a:rPr lang="sr-Cyrl-RS" b="1" dirty="0" smtClean="0"/>
              <a:t>Наука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29164" y="1451020"/>
            <a:ext cx="3048891" cy="4273294"/>
          </a:xfrm>
        </p:spPr>
        <p:txBody>
          <a:bodyPr/>
          <a:lstStyle/>
          <a:p>
            <a:r>
              <a:rPr lang="sr-Cyrl-RS" dirty="0" smtClean="0"/>
              <a:t>-</a:t>
            </a:r>
            <a:r>
              <a:rPr lang="sr-Cyrl-RS" dirty="0" smtClean="0">
                <a:solidFill>
                  <a:srgbClr val="FF0000"/>
                </a:solidFill>
              </a:rPr>
              <a:t>Ученим људима су на располагању биле </a:t>
            </a:r>
            <a:r>
              <a:rPr lang="sr-Cyrl-RS" b="1" dirty="0" smtClean="0"/>
              <a:t>библиотеке.</a:t>
            </a:r>
          </a:p>
          <a:p>
            <a:r>
              <a:rPr lang="sr-Cyrl-RS" dirty="0" smtClean="0"/>
              <a:t>-У Александрији је постојао </a:t>
            </a:r>
            <a:r>
              <a:rPr lang="sr-Cyrl-RS" b="1" dirty="0" smtClean="0"/>
              <a:t>Музеј </a:t>
            </a:r>
            <a:r>
              <a:rPr lang="sr-Cyrl-RS" dirty="0" smtClean="0"/>
              <a:t>- </a:t>
            </a:r>
            <a:r>
              <a:rPr lang="sr-Cyrl-RS" dirty="0" smtClean="0">
                <a:solidFill>
                  <a:srgbClr val="FF0000"/>
                </a:solidFill>
              </a:rPr>
              <a:t>дом муза, заштитница уметности и наука.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396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36576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2590800" y="4495799"/>
            <a:ext cx="2133600" cy="1828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Библиотека у Александрији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37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7598" y="788701"/>
            <a:ext cx="3064827" cy="553522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Ликовне уметности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14102" y="788240"/>
            <a:ext cx="3020792" cy="1573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-На оструву Родосу налази се џиноовска статуа бога сунца Хелија, позната под називом „Колос са Родоса“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28453" y="1369518"/>
            <a:ext cx="3048891" cy="4354802"/>
          </a:xfrm>
        </p:spPr>
        <p:txBody>
          <a:bodyPr>
            <a:normAutofit/>
          </a:bodyPr>
          <a:lstStyle/>
          <a:p>
            <a:r>
              <a:rPr lang="sr-Cyrl-RS" sz="1800" dirty="0" smtClean="0"/>
              <a:t>-</a:t>
            </a:r>
            <a:r>
              <a:rPr lang="sr-Cyrl-RS" sz="1800" dirty="0" smtClean="0">
                <a:solidFill>
                  <a:srgbClr val="FF0000"/>
                </a:solidFill>
              </a:rPr>
              <a:t>Хеленистички вајари су посебну пажњу посветили </a:t>
            </a:r>
            <a:r>
              <a:rPr lang="sr-Cyrl-RS" sz="1800" b="1" dirty="0" smtClean="0"/>
              <a:t>портретима</a:t>
            </a:r>
            <a:r>
              <a:rPr lang="sr-Cyrl-RS" sz="1800" dirty="0" smtClean="0"/>
              <a:t>. Настојали су да људе прикажу онако како су заиста изгледали, да дочарају њихове особине и расположења. У хеленистичко доба настала су и два од седам чуда  старог света.</a:t>
            </a:r>
          </a:p>
          <a:p>
            <a:r>
              <a:rPr lang="sr-Cyrl-RS" sz="1800" dirty="0" smtClean="0"/>
              <a:t>-Светионик Фарос изграђен је на истоименом острву, на улазу у луку Александрија у Египту.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764" y="2133600"/>
            <a:ext cx="30480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417" y="4471830"/>
            <a:ext cx="2992211" cy="23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9178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pirami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3000396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ANd9GcQvpzRRZz2RY6V0WggYE3eiUWQgzw6A4dimcTBUyDjBXvn4ZKM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580" y="1500174"/>
            <a:ext cx="2302691" cy="31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d9GcRWhGM6bTB7RKCaUNtUkx5wgdFafKugZTjLeSGG6pLM9_viNxkYU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429000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7290" y="2714620"/>
            <a:ext cx="242889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dirty="0" smtClean="0"/>
              <a:t>Пирамиде у Гизи-сачуване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4929198"/>
            <a:ext cx="24288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Фидијина статуа Зевса  у Олимпији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5857892"/>
            <a:ext cx="350046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Висећи вртови у Вавилону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57166"/>
            <a:ext cx="507209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7 </a:t>
            </a:r>
            <a:r>
              <a:rPr lang="en-US" sz="2000" b="1" dirty="0" err="1" smtClean="0">
                <a:solidFill>
                  <a:srgbClr val="FFFF00"/>
                </a:solidFill>
              </a:rPr>
              <a:t>светских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чуда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Старе</a:t>
            </a:r>
            <a:r>
              <a:rPr lang="en-US" sz="2000" b="1" dirty="0" smtClean="0">
                <a:solidFill>
                  <a:srgbClr val="FFFF00"/>
                </a:solidFill>
              </a:rPr>
              <a:t>  </a:t>
            </a:r>
            <a:r>
              <a:rPr lang="en-US" sz="2000" b="1" dirty="0" err="1" smtClean="0">
                <a:solidFill>
                  <a:srgbClr val="FFFF00"/>
                </a:solidFill>
              </a:rPr>
              <a:t>Ере-грађевине</a:t>
            </a:r>
            <a:endParaRPr lang="en-GB" sz="2000" dirty="0" smtClean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4714884"/>
            <a:ext cx="5643602" cy="78581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sr-Cyrl-CS" dirty="0" smtClean="0"/>
              <a:t>Маузолеј (гроб краља Карије Маузола)</a:t>
            </a:r>
            <a:endParaRPr lang="en-GB" dirty="0"/>
          </a:p>
        </p:txBody>
      </p:sp>
      <p:pic>
        <p:nvPicPr>
          <p:cNvPr id="4" name="Picture 3" descr="artemidinhram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usoleum_col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328990" cy="29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6429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rgbClr val="FFFF00"/>
                </a:solidFill>
              </a:rPr>
              <a:t>Артемидин храм у Ефесу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rodo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2861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4429132"/>
            <a:ext cx="328614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Колос са Родоса-</a:t>
            </a:r>
            <a:r>
              <a:rPr lang="en-US" dirty="0" err="1" smtClean="0"/>
              <a:t>Хелија</a:t>
            </a:r>
            <a:r>
              <a:rPr lang="sr-Cyrl-RS" dirty="0" smtClean="0"/>
              <a:t> </a:t>
            </a:r>
            <a:r>
              <a:rPr lang="sr-Cyrl-CS" dirty="0" smtClean="0"/>
              <a:t>(</a:t>
            </a:r>
            <a:r>
              <a:rPr lang="sr-Cyrl-CS" dirty="0" smtClean="0"/>
              <a:t>Хелиоса) </a:t>
            </a:r>
            <a:endParaRPr lang="en-GB" dirty="0"/>
          </a:p>
        </p:txBody>
      </p:sp>
      <p:pic>
        <p:nvPicPr>
          <p:cNvPr id="6" name="Picture 5" descr="faros-aleksandrijski-svetioni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5143512"/>
            <a:ext cx="5572164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rgbClr val="FFFF00"/>
                </a:solidFill>
              </a:rPr>
              <a:t>Светионик Фарос у Александрији</a:t>
            </a:r>
            <a:endParaRPr lang="en-GB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 </a:t>
            </a:r>
            <a:endParaRPr lang="en-GB" sz="2400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Лента времена- Стари исток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84294"/>
            <a:ext cx="6196405" cy="36038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37360" lvl="5" indent="0">
              <a:buNone/>
            </a:pPr>
            <a:endParaRPr lang="sr-Cyrl-RS" dirty="0" smtClean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1600" dirty="0" smtClean="0"/>
              <a:t>Пре нове ере</a:t>
            </a:r>
          </a:p>
          <a:p>
            <a:pPr marL="0" indent="0">
              <a:buNone/>
            </a:pPr>
            <a:endParaRPr lang="sr-Cyrl-RS" sz="1600" dirty="0" smtClean="0"/>
          </a:p>
          <a:p>
            <a:endParaRPr lang="sr-Cyrl-RS" dirty="0"/>
          </a:p>
          <a:p>
            <a:endParaRPr lang="sr-Cyrl-R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0200" y="3886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Микенско</a:t>
            </a:r>
          </a:p>
          <a:p>
            <a:pPr algn="ctr"/>
            <a:r>
              <a:rPr lang="sr-Cyrl-RS" dirty="0" smtClean="0">
                <a:solidFill>
                  <a:schemeClr val="tx1"/>
                </a:solidFill>
              </a:rPr>
              <a:t>Доба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1600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3886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Хомерско</a:t>
            </a:r>
          </a:p>
          <a:p>
            <a:pPr algn="ctr"/>
            <a:r>
              <a:rPr lang="sr-Cyrl-RS" dirty="0" smtClean="0">
                <a:solidFill>
                  <a:schemeClr val="tx1"/>
                </a:solidFill>
              </a:rPr>
              <a:t>Доба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1050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38862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Време Грчке Колонизације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776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3886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Класична</a:t>
            </a:r>
          </a:p>
          <a:p>
            <a:pPr algn="ctr"/>
            <a:r>
              <a:rPr lang="sr-Cyrl-RS" dirty="0" smtClean="0">
                <a:solidFill>
                  <a:schemeClr val="tx1"/>
                </a:solidFill>
              </a:rPr>
              <a:t>Епоха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336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26573" y="327660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7800" y="30480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534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>
            <a:noAutofit/>
          </a:bodyPr>
          <a:lstStyle/>
          <a:p>
            <a:r>
              <a:rPr lang="sr-Cyrl-RS" sz="7200" b="1" dirty="0" smtClean="0"/>
              <a:t>ХВАЛА НА ГЛЕДАЊУ!!!</a:t>
            </a:r>
          </a:p>
          <a:p>
            <a:r>
              <a:rPr lang="sr-Cyrl-RS" sz="6000" b="1" dirty="0" smtClean="0"/>
              <a:t>Сања Дамњановић</a:t>
            </a:r>
          </a:p>
        </p:txBody>
      </p:sp>
      <p:sp>
        <p:nvSpPr>
          <p:cNvPr id="4" name="Smiley Face 3"/>
          <p:cNvSpPr/>
          <p:nvPr/>
        </p:nvSpPr>
        <p:spPr>
          <a:xfrm>
            <a:off x="7086600" y="4808669"/>
            <a:ext cx="1905000" cy="1828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807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55883" y="1093429"/>
            <a:ext cx="3064827" cy="1503037"/>
          </a:xfrm>
        </p:spPr>
        <p:txBody>
          <a:bodyPr>
            <a:normAutofit fontScale="90000"/>
          </a:bodyPr>
          <a:lstStyle/>
          <a:p>
            <a:r>
              <a:rPr lang="sr-Cyrl-RS" sz="4000" b="1" u="sng" dirty="0" smtClean="0">
                <a:solidFill>
                  <a:srgbClr val="FF0000"/>
                </a:solidFill>
              </a:rPr>
              <a:t>Успон Македоније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72685" y="2617145"/>
            <a:ext cx="3048891" cy="3428478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-Македонија је држава која је настала северно од Грчке. Њено уздизање почело је у другој половини 4. века п.н.е</a:t>
            </a:r>
            <a:r>
              <a:rPr lang="sr-Cyrl-RS" sz="2400" dirty="0" smtClean="0">
                <a:solidFill>
                  <a:srgbClr val="FF0000"/>
                </a:solidFill>
              </a:rPr>
              <a:t>. За време владавине краља </a:t>
            </a:r>
            <a:r>
              <a:rPr lang="sr-Cyrl-RS" sz="2400" b="1" dirty="0" smtClean="0">
                <a:solidFill>
                  <a:srgbClr val="FF0000"/>
                </a:solidFill>
              </a:rPr>
              <a:t>Филипа </a:t>
            </a:r>
            <a:r>
              <a:rPr lang="sr-Latn-RS" sz="2400" b="1" dirty="0" smtClean="0">
                <a:solidFill>
                  <a:srgbClr val="FF0000"/>
                </a:solidFill>
              </a:rPr>
              <a:t>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1"/>
            <a:ext cx="37337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6829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Освајање Хеладе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Cyrl-RS" sz="3200" dirty="0" smtClean="0"/>
              <a:t>-</a:t>
            </a:r>
            <a:r>
              <a:rPr lang="sr-Cyrl-RS" sz="3200" dirty="0" smtClean="0">
                <a:solidFill>
                  <a:srgbClr val="FF0000"/>
                </a:solidFill>
              </a:rPr>
              <a:t>Победа Македонске војске у Беотији код града Херонеја </a:t>
            </a:r>
            <a:r>
              <a:rPr lang="sr-Cyrl-RS" sz="3200" b="1" dirty="0" smtClean="0">
                <a:solidFill>
                  <a:srgbClr val="FF0000"/>
                </a:solidFill>
              </a:rPr>
              <a:t>338.године п.н.е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2194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3945081" y="4343400"/>
            <a:ext cx="2043545" cy="1905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-</a:t>
            </a:r>
            <a:r>
              <a:rPr lang="sr-Cyrl-RS" b="1" dirty="0" smtClean="0">
                <a:solidFill>
                  <a:schemeClr val="tx1"/>
                </a:solidFill>
              </a:rPr>
              <a:t>Фаланга 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-Одред Македонске војске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231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Александар Велики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sr-Cyrl-RS" sz="2000" dirty="0" smtClean="0"/>
              <a:t>-Филипа </a:t>
            </a:r>
            <a:r>
              <a:rPr lang="sr-Latn-RS" sz="2000" dirty="0" smtClean="0"/>
              <a:t>II</a:t>
            </a:r>
            <a:r>
              <a:rPr lang="sr-Cyrl-RS" sz="2000" dirty="0" smtClean="0"/>
              <a:t> наследио је његов</a:t>
            </a:r>
          </a:p>
          <a:p>
            <a:r>
              <a:rPr lang="sr-Cyrl-RS" sz="2000" b="1" dirty="0" smtClean="0">
                <a:solidFill>
                  <a:srgbClr val="FF0000"/>
                </a:solidFill>
              </a:rPr>
              <a:t>Александар</a:t>
            </a:r>
            <a:r>
              <a:rPr lang="sr-Cyrl-RS" sz="2000" b="1" dirty="0" smtClean="0"/>
              <a:t> </a:t>
            </a:r>
            <a:r>
              <a:rPr lang="sr-Cyrl-RS" sz="2000" b="1" dirty="0" smtClean="0">
                <a:solidFill>
                  <a:srgbClr val="FF0000"/>
                </a:solidFill>
              </a:rPr>
              <a:t>(336-323.г.п.н.е</a:t>
            </a:r>
            <a:r>
              <a:rPr lang="sr-Cyrl-RS" sz="2000" b="1" dirty="0" smtClean="0"/>
              <a:t>). </a:t>
            </a:r>
            <a:r>
              <a:rPr lang="sr-Cyrl-RS" sz="2000" dirty="0" smtClean="0"/>
              <a:t>Подучавао га је Аристотел.</a:t>
            </a:r>
          </a:p>
          <a:p>
            <a:r>
              <a:rPr lang="sr-Cyrl-RS" sz="2000" dirty="0" smtClean="0"/>
              <a:t>Извори бележе да је Александар као узглавље држао књигу </a:t>
            </a:r>
            <a:r>
              <a:rPr lang="sr-Latn-RS" sz="2000" dirty="0" smtClean="0"/>
              <a:t>„</a:t>
            </a:r>
            <a:r>
              <a:rPr lang="sr-Cyrl-RS" sz="2000" dirty="0" smtClean="0"/>
              <a:t>Илијада</a:t>
            </a:r>
            <a:r>
              <a:rPr lang="sr-Latn-RS" sz="2000" dirty="0" smtClean="0"/>
              <a:t>“</a:t>
            </a:r>
            <a:r>
              <a:rPr lang="sr-Cyrl-RS" sz="2000" dirty="0" smtClean="0"/>
              <a:t> коју му је дао његов учитељ.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4290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538" y="5857892"/>
            <a:ext cx="30718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</a:rPr>
              <a:t>Узор ,храбар Ахил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3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Александров поход на Персију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057400"/>
            <a:ext cx="6553200" cy="3602736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-Македонија је под влашћу Александра Великог постала најмоћнија држава.</a:t>
            </a:r>
          </a:p>
          <a:p>
            <a:pPr marL="0" indent="0">
              <a:buNone/>
            </a:pPr>
            <a:r>
              <a:rPr lang="sr-Cyrl-RS" dirty="0" smtClean="0"/>
              <a:t>-Сакупио је велику војску док  је прешао из Европе у Малу Азију.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 flipV="1">
            <a:off x="6553200" y="5187660"/>
            <a:ext cx="1905000" cy="679740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sz="2600" dirty="0" smtClean="0"/>
          </a:p>
        </p:txBody>
      </p:sp>
      <p:sp>
        <p:nvSpPr>
          <p:cNvPr id="5" name="Vertical Scroll 4"/>
          <p:cNvSpPr/>
          <p:nvPr/>
        </p:nvSpPr>
        <p:spPr>
          <a:xfrm>
            <a:off x="1575954" y="3810000"/>
            <a:ext cx="1624445" cy="1676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Угледао се на оца Филипа </a:t>
            </a:r>
            <a:r>
              <a:rPr lang="sr-Latn-RS" dirty="0" smtClean="0">
                <a:solidFill>
                  <a:schemeClr val="tx1"/>
                </a:solidFill>
              </a:rPr>
              <a:t>II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60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61096" y="3531645"/>
            <a:ext cx="3048891" cy="2100400"/>
          </a:xfrm>
        </p:spPr>
        <p:txBody>
          <a:bodyPr>
            <a:noAutofit/>
          </a:bodyPr>
          <a:lstStyle/>
          <a:p>
            <a:r>
              <a:rPr lang="sr-Cyrl-RS" sz="2000" dirty="0" smtClean="0"/>
              <a:t>-</a:t>
            </a:r>
            <a:r>
              <a:rPr lang="sr-Cyrl-RS" sz="2000" dirty="0" smtClean="0">
                <a:solidFill>
                  <a:srgbClr val="FF0000"/>
                </a:solidFill>
              </a:rPr>
              <a:t>Прва велика битка у којој су Македонци победили Персијанце одиграла се на </a:t>
            </a:r>
            <a:r>
              <a:rPr lang="sr-Cyrl-RS" sz="2000" b="1" dirty="0" smtClean="0"/>
              <a:t>Гранику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334.г.п.н.е. </a:t>
            </a:r>
            <a:r>
              <a:rPr lang="sr-Cyrl-RS" sz="2000" dirty="0" smtClean="0"/>
              <a:t>У њој је Александар замал</a:t>
            </a:r>
            <a:r>
              <a:rPr lang="sr-Latn-RS" sz="2000" dirty="0" smtClean="0"/>
              <a:t>o</a:t>
            </a:r>
            <a:r>
              <a:rPr lang="sr-Cyrl-RS" sz="2000" dirty="0" smtClean="0"/>
              <a:t> изгубио живот.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Cyrl-RS" sz="4000" b="1" dirty="0" smtClean="0"/>
              <a:t>-</a:t>
            </a:r>
            <a:r>
              <a:rPr lang="sr-Cyrl-RS" sz="4000" b="1" dirty="0" smtClean="0">
                <a:solidFill>
                  <a:srgbClr val="FF0000"/>
                </a:solidFill>
              </a:rPr>
              <a:t>Битка код Граника</a:t>
            </a:r>
            <a:r>
              <a:rPr lang="sr-Latn-RS" sz="4000" b="1" dirty="0" smtClean="0">
                <a:solidFill>
                  <a:srgbClr val="FF0000"/>
                </a:solidFill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</a:rPr>
              <a:t>(334</a:t>
            </a:r>
            <a:r>
              <a:rPr lang="sr-Latn-RS" sz="4000" b="1" dirty="0" smtClean="0">
                <a:solidFill>
                  <a:srgbClr val="FF0000"/>
                </a:solidFill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</a:rPr>
              <a:t>г.п.н.е</a:t>
            </a:r>
            <a:r>
              <a:rPr lang="sr-Cyrl-RS" dirty="0" smtClean="0"/>
              <a:t>)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03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523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Cyrl-RS" sz="3600" b="1" dirty="0" smtClean="0"/>
              <a:t>Битка код Иса 333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г.п.н.е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-Македонска војска однела је још једну велику победу  у боју код града </a:t>
            </a:r>
            <a:r>
              <a:rPr lang="sr-Cyrl-RS" sz="2400" b="1" dirty="0" smtClean="0"/>
              <a:t>Иса</a:t>
            </a:r>
            <a:r>
              <a:rPr lang="sr-Cyrl-RS" sz="2400" b="1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 на југоистоку Мале Азије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333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г.п.н.е</a:t>
            </a:r>
            <a:r>
              <a:rPr lang="sr-Latn-R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6" r="32596"/>
          <a:stretch>
            <a:fillRect/>
          </a:stretch>
        </p:blipFill>
        <p:spPr bwMode="auto">
          <a:xfrm rot="60000">
            <a:off x="4313449" y="719953"/>
            <a:ext cx="3960467" cy="533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253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800" b="1" dirty="0" smtClean="0"/>
              <a:t>Битка код Гаугамеле</a:t>
            </a:r>
            <a:endParaRPr lang="en-US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399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1295400" y="3810000"/>
            <a:ext cx="1905000" cy="2057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Битка се завршила тако што је Дарије побегао са бојишта.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57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651</TotalTime>
  <Words>850</Words>
  <Application>Microsoft Office PowerPoint</Application>
  <PresentationFormat>On-screen Show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Pushpin</vt:lpstr>
      <vt:lpstr>Историја</vt:lpstr>
      <vt:lpstr>Шта је Хеленизам?</vt:lpstr>
      <vt:lpstr>Успон Македоније</vt:lpstr>
      <vt:lpstr>Освајање Хеладе</vt:lpstr>
      <vt:lpstr>Александар Велики</vt:lpstr>
      <vt:lpstr>Александров поход на Персију</vt:lpstr>
      <vt:lpstr>-Битка код Граника (334 г.п.н.е)</vt:lpstr>
      <vt:lpstr>Битка код Иса 333 г.п.н.е</vt:lpstr>
      <vt:lpstr>Битка код Гаугамеле</vt:lpstr>
      <vt:lpstr>Битка код Гаугамеле           (331 г.п.н.е)</vt:lpstr>
      <vt:lpstr>Александров поход на Индију</vt:lpstr>
      <vt:lpstr>Поход на Индију</vt:lpstr>
      <vt:lpstr>Александрова држава</vt:lpstr>
      <vt:lpstr>Slide 14</vt:lpstr>
      <vt:lpstr>Александрова држава</vt:lpstr>
      <vt:lpstr>Распад Александрове државе</vt:lpstr>
      <vt:lpstr>Распад државе</vt:lpstr>
      <vt:lpstr>Смрт Александра Великог</vt:lpstr>
      <vt:lpstr>Slide 19</vt:lpstr>
      <vt:lpstr>Религија</vt:lpstr>
      <vt:lpstr>Наука</vt:lpstr>
      <vt:lpstr>Ликовне уметности</vt:lpstr>
      <vt:lpstr>Slide 23</vt:lpstr>
      <vt:lpstr>Slide 24</vt:lpstr>
      <vt:lpstr>Slide 25</vt:lpstr>
      <vt:lpstr>Лента времена- Стари исток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PC</dc:creator>
  <cp:lastModifiedBy>Dudovica Dudovica</cp:lastModifiedBy>
  <cp:revision>69</cp:revision>
  <dcterms:created xsi:type="dcterms:W3CDTF">2018-02-09T15:19:19Z</dcterms:created>
  <dcterms:modified xsi:type="dcterms:W3CDTF">2018-02-19T09:23:32Z</dcterms:modified>
</cp:coreProperties>
</file>